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8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5" r:id="rId9"/>
  </p:sldMasterIdLst>
  <p:notesMasterIdLst>
    <p:notesMasterId r:id="rId18"/>
  </p:notesMasterIdLst>
  <p:sldIdLst>
    <p:sldId id="256" r:id="rId10"/>
    <p:sldId id="264" r:id="rId11"/>
    <p:sldId id="271" r:id="rId12"/>
    <p:sldId id="270" r:id="rId13"/>
    <p:sldId id="265" r:id="rId14"/>
    <p:sldId id="274" r:id="rId15"/>
    <p:sldId id="275" r:id="rId16"/>
    <p:sldId id="273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9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>
        <p:guide orient="horz" pos="1026"/>
        <p:guide pos="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1BF89-F823-44B5-B967-3F8F5AC309F1}" type="datetimeFigureOut">
              <a:rPr lang="fi-FI" smtClean="0"/>
              <a:t>13.6.2019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953FA-BCF4-4072-8C82-DFBC777479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69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w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w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w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wmf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wmf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wmf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Relationship Id="rId4" Type="http://schemas.openxmlformats.org/officeDocument/2006/relationships/image" Target="../media/image2.wmf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Relationship Id="rId4" Type="http://schemas.openxmlformats.org/officeDocument/2006/relationships/image" Target="../media/image2.wmf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3355598"/>
      </p:ext>
    </p:extLst>
  </p:cSld>
  <p:clrMapOvr>
    <a:masterClrMapping/>
  </p:clrMapOvr>
  <p:transition>
    <p:fade/>
  </p:transition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04704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8829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56637571"/>
      </p:ext>
    </p:extLst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02946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4322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52367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88359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0132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487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033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37414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9276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37935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5920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459947"/>
      </p:ext>
    </p:extLst>
  </p:cSld>
  <p:clrMapOvr>
    <a:masterClrMapping/>
  </p:clrMapOvr>
  <p:transition>
    <p:fade/>
  </p:transition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12805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79155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477337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3940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8745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0768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7689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2330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02898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9454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74364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041315"/>
      </p:ext>
    </p:extLst>
  </p:cSld>
  <p:clrMapOvr>
    <a:masterClrMapping/>
  </p:clrMapOvr>
  <p:transition>
    <p:fade/>
  </p:transition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1780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2198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9779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256924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1068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455291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46600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028401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29388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395366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4157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7880730"/>
      </p:ext>
    </p:extLst>
  </p:cSld>
  <p:clrMapOvr>
    <a:masterClrMapping/>
  </p:clrMapOvr>
  <p:transition>
    <p:fade/>
  </p:transition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28008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68254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662999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9754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880815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37458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34684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06016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969211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433198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948488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6747133"/>
      </p:ext>
    </p:extLst>
  </p:cSld>
  <p:clrMapOvr>
    <a:masterClrMapping/>
  </p:clrMapOvr>
  <p:transition>
    <p:fade/>
  </p:transition>
  <p:hf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88018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56894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249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265085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939696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261700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824718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366365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01442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885486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61709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7" descr="tietoarkisto_oranssi_viiva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3" name="Picture 8" descr="tietoarkisto_logo_vaaka_fi_swe_eng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itle Placeholder 1"/>
          <p:cNvSpPr>
            <a:spLocks noGrp="1"/>
          </p:cNvSpPr>
          <p:nvPr>
            <p:ph type="ctrTitle"/>
          </p:nvPr>
        </p:nvSpPr>
        <p:spPr>
          <a:xfrm>
            <a:off x="1970089" y="3152777"/>
            <a:ext cx="5203825" cy="938213"/>
          </a:xfrm>
        </p:spPr>
        <p:txBody>
          <a:bodyPr anchor="b"/>
          <a:lstStyle>
            <a:lvl1pPr algn="ctr">
              <a:lnSpc>
                <a:spcPts val="2775"/>
              </a:lnSpc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6805" name="Text Placeholder 2"/>
          <p:cNvSpPr>
            <a:spLocks noGrp="1"/>
          </p:cNvSpPr>
          <p:nvPr>
            <p:ph type="subTitle" idx="1"/>
          </p:nvPr>
        </p:nvSpPr>
        <p:spPr>
          <a:xfrm>
            <a:off x="2341564" y="4298950"/>
            <a:ext cx="4460875" cy="698500"/>
          </a:xfrm>
        </p:spPr>
        <p:txBody>
          <a:bodyPr/>
          <a:lstStyle>
            <a:lvl1pPr marL="0" indent="0" algn="ctr">
              <a:buFontTx/>
              <a:buNone/>
              <a:defRPr sz="900">
                <a:solidFill>
                  <a:srgbClr val="005993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30273125"/>
      </p:ext>
    </p:extLst>
  </p:cSld>
  <p:clrMapOvr>
    <a:masterClrMapping/>
  </p:clrMapOvr>
  <p:transition>
    <p:fade/>
  </p:transition>
  <p:hf hd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C0D143-D74A-4AA3-9E23-53C205338C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01810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BD4D2-4081-45AC-9A75-418CFAF034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8008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50291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46290"/>
            <a:ext cx="4038600" cy="38830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CE664-F395-48CD-ABC6-49E5E1431E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97458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771ECA-4450-4C12-BC33-FA4DF225D0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052752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F9701-DA31-42F8-8FA5-5D5A19787D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566746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8B268-8115-4C0C-9E7C-B67F0664B0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45722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60494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80785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C410A2-BA31-44B6-A188-2F9AEB9FB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78512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66790"/>
            <a:ext cx="2057400" cy="496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66790"/>
            <a:ext cx="6019800" cy="49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EDBDC-780B-4CD2-B79A-27A5C2ECF0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5670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oranssi_viiva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tietoarkisto_logo_vaaka_fi_swe_eng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117" y="2646910"/>
            <a:ext cx="4807768" cy="1470025"/>
          </a:xfrm>
        </p:spPr>
        <p:txBody>
          <a:bodyPr anchor="b">
            <a:normAutofit/>
          </a:bodyPr>
          <a:lstStyle>
            <a:lvl1pPr>
              <a:lnSpc>
                <a:spcPts val="3075"/>
              </a:lnSpc>
              <a:defRPr sz="3000" b="1" i="0">
                <a:solidFill>
                  <a:srgbClr val="009FE3"/>
                </a:solidFill>
                <a:latin typeface="PT San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8117" y="4338991"/>
            <a:ext cx="4807768" cy="4696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cap="all">
                <a:solidFill>
                  <a:srgbClr val="005993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47487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165" y="966482"/>
            <a:ext cx="7987672" cy="94793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65" y="2085004"/>
            <a:ext cx="7987672" cy="1643527"/>
          </a:xfrm>
        </p:spPr>
        <p:txBody>
          <a:bodyPr tIns="0">
            <a:spAutoFit/>
          </a:bodyPr>
          <a:lstStyle>
            <a:lvl1pPr marL="175500" indent="-175500">
              <a:spcBef>
                <a:spcPts val="450"/>
              </a:spcBef>
              <a:buSzPct val="81000"/>
              <a:buFontTx/>
              <a:buBlip>
                <a:blip r:embed="rId3"/>
              </a:buBlip>
              <a:defRPr sz="2100" kern="1200" spc="0" normalizeH="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654550-EEBB-4743-8671-768396550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330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55E7-6D12-4F5F-B5CD-F8EE026049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9072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481"/>
            <a:ext cx="8229600" cy="7615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4402"/>
            <a:ext cx="4038600" cy="43117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4402"/>
            <a:ext cx="4038600" cy="43117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5DE05B-8DCE-4B1E-B3BF-D25EFAE588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500839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481"/>
            <a:ext cx="8229600" cy="72696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4994"/>
            <a:ext cx="4040188" cy="572846"/>
          </a:xfrm>
        </p:spPr>
        <p:txBody>
          <a:bodyPr wrap="none">
            <a:noAutofit/>
          </a:bodyPr>
          <a:lstStyle>
            <a:lvl1pPr marL="0" indent="0">
              <a:buNone/>
              <a:defRPr sz="1725" b="1" i="0">
                <a:solidFill>
                  <a:srgbClr val="005993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6561"/>
            <a:ext cx="4040188" cy="34996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4994"/>
            <a:ext cx="4041775" cy="572846"/>
          </a:xfrm>
        </p:spPr>
        <p:txBody>
          <a:bodyPr wrap="none">
            <a:noAutofit/>
          </a:bodyPr>
          <a:lstStyle>
            <a:lvl1pPr marL="0" indent="0">
              <a:buNone/>
              <a:defRPr sz="1725" b="1" i="0">
                <a:solidFill>
                  <a:srgbClr val="005993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26559"/>
            <a:ext cx="4041775" cy="349960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BEAF22-92EF-4E7D-A05A-2DF1B923C2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100296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9414A5-8B2C-4BE6-8E6E-D0E8D20DD1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20387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4CFD3-10E8-42C0-B66F-A8400EFB22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4220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820800"/>
          </a:xfrm>
        </p:spPr>
        <p:txBody>
          <a:bodyPr anchor="t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0461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4482"/>
            <a:ext cx="3008313" cy="412168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556BD8-EC40-4CE6-BD54-854697A321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16370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86245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50400"/>
            <a:ext cx="5486400" cy="396282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52983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CDA038-A0CD-4BFB-AB2E-5A989E81FB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54623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4C6576-2C61-446F-8A86-3F2A0110C0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259381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468" y="941760"/>
            <a:ext cx="1545816" cy="5287680"/>
          </a:xfrm>
        </p:spPr>
        <p:txBody>
          <a:bodyPr vert="eaVert"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1760"/>
            <a:ext cx="6532285" cy="51844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D13328-FD9C-40CD-8DAA-562E1A8A97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69458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oranssi_viiva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2026" y="4189413"/>
            <a:ext cx="4679950" cy="2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tietoarkisto_logo_vaaka_fi_swe_eng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1301" y="5653090"/>
            <a:ext cx="35782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117" y="2646910"/>
            <a:ext cx="4807768" cy="1470025"/>
          </a:xfrm>
        </p:spPr>
        <p:txBody>
          <a:bodyPr anchor="b">
            <a:normAutofit/>
          </a:bodyPr>
          <a:lstStyle>
            <a:lvl1pPr>
              <a:lnSpc>
                <a:spcPts val="3075"/>
              </a:lnSpc>
              <a:defRPr sz="3000" b="1" i="0">
                <a:solidFill>
                  <a:srgbClr val="009FE3"/>
                </a:solidFill>
                <a:latin typeface="PT San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8117" y="4338991"/>
            <a:ext cx="4807768" cy="4696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cap="all">
                <a:solidFill>
                  <a:srgbClr val="005993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68237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165" y="966482"/>
            <a:ext cx="7987672" cy="94793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65" y="2085004"/>
            <a:ext cx="7987672" cy="1643527"/>
          </a:xfrm>
        </p:spPr>
        <p:txBody>
          <a:bodyPr tIns="0">
            <a:spAutoFit/>
          </a:bodyPr>
          <a:lstStyle>
            <a:lvl1pPr marL="175500" indent="-175500">
              <a:spcBef>
                <a:spcPts val="450"/>
              </a:spcBef>
              <a:buSzPct val="81000"/>
              <a:buFontTx/>
              <a:buBlip>
                <a:blip r:embed="rId3"/>
              </a:buBlip>
              <a:defRPr sz="2100" kern="1200" spc="0" normalizeH="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654550-EEBB-4743-8671-768396550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16832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6B1310-0E9A-41E9-AD0D-3DB0B49C0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84952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481"/>
            <a:ext cx="8229600" cy="7615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4402"/>
            <a:ext cx="4038600" cy="43117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4402"/>
            <a:ext cx="4038600" cy="43117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5DE05B-8DCE-4B1E-B3BF-D25EFAE588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94544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481"/>
            <a:ext cx="8229600" cy="72696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4994"/>
            <a:ext cx="4040188" cy="572846"/>
          </a:xfrm>
        </p:spPr>
        <p:txBody>
          <a:bodyPr wrap="none">
            <a:noAutofit/>
          </a:bodyPr>
          <a:lstStyle>
            <a:lvl1pPr marL="0" indent="0">
              <a:buNone/>
              <a:defRPr sz="1725" b="1" i="0">
                <a:solidFill>
                  <a:srgbClr val="005993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6561"/>
            <a:ext cx="4040188" cy="349960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4994"/>
            <a:ext cx="4041775" cy="572846"/>
          </a:xfrm>
        </p:spPr>
        <p:txBody>
          <a:bodyPr wrap="none">
            <a:noAutofit/>
          </a:bodyPr>
          <a:lstStyle>
            <a:lvl1pPr marL="0" indent="0">
              <a:buNone/>
              <a:defRPr sz="1725" b="1" i="0">
                <a:solidFill>
                  <a:srgbClr val="005993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26559"/>
            <a:ext cx="4041775" cy="349960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BEAF22-92EF-4E7D-A05A-2DF1B923C2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9489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9414A5-8B2C-4BE6-8E6E-D0E8D20DD1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66308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4CFD3-10E8-42C0-B66F-A8400EFB22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64067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820800"/>
          </a:xfrm>
        </p:spPr>
        <p:txBody>
          <a:bodyPr anchor="t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04616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4482"/>
            <a:ext cx="3008313" cy="412168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556BD8-EC40-4CE6-BD54-854697A321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66752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86245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50400"/>
            <a:ext cx="5486400" cy="396282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52983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CDA038-A0CD-4BFB-AB2E-5A989E81FB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386300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4C6576-2C61-446F-8A86-3F2A0110C0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92095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etoarkisto_logo_vaaka_fi_swe_eng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195263"/>
            <a:ext cx="2212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468" y="941760"/>
            <a:ext cx="1545816" cy="5287680"/>
          </a:xfrm>
        </p:spPr>
        <p:txBody>
          <a:bodyPr vert="eaVert" anchor="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1760"/>
            <a:ext cx="6532285" cy="51844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D13328-FD9C-40CD-8DAA-562E1A8A97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912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w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w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w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w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55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39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8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3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67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6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8" descr="tietoarkisto_logo_vaaka_fi_swe_eng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93677"/>
            <a:ext cx="2208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  <a:endParaRPr lang="en-GB" smtClean="0"/>
          </a:p>
        </p:txBody>
      </p:sp>
      <p:sp>
        <p:nvSpPr>
          <p:cNvPr id="757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46290"/>
            <a:ext cx="82296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GB" smtClean="0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83100" y="6500815"/>
            <a:ext cx="46482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fi-FI">
                <a:solidFill>
                  <a:srgbClr val="FFFFFF"/>
                </a:solidFill>
              </a:rPr>
              <a:t>Yhteiskuntatieteellinen tietoarkisto | www.fsd.uta.fi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73050"/>
            <a:ext cx="21336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750">
                <a:solidFill>
                  <a:srgbClr val="969696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2D2B8186-6AB2-4FF1-AB90-4B35EF106B76}" type="slidenum">
              <a:rPr lang="en-GB"/>
              <a:pPr fontAlgn="base">
                <a:spcAft>
                  <a:spcPct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1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hf hdr="0" dt="0"/>
  <p:txStyles>
    <p:titleStyle>
      <a:lvl1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+mj-lt"/>
          <a:ea typeface="+mj-ea"/>
          <a:cs typeface="+mj-cs"/>
        </a:defRPr>
      </a:lvl1pPr>
      <a:lvl2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2pPr>
      <a:lvl3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3pPr>
      <a:lvl4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4pPr>
      <a:lvl5pPr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5pPr>
      <a:lvl6pPr marL="3429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6pPr>
      <a:lvl7pPr marL="6858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7pPr>
      <a:lvl8pPr marL="10287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8pPr>
      <a:lvl9pPr marL="1371600" algn="l" defTabSz="342900" rtl="0" fontAlgn="base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pitchFamily="34" charset="0"/>
          <a:ea typeface="ＭＳ Ｐゴシック" pitchFamily="34" charset="-128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2400">
          <a:solidFill>
            <a:srgbClr val="282A30"/>
          </a:solidFill>
          <a:latin typeface="+mn-lt"/>
          <a:ea typeface="+mn-ea"/>
          <a:cs typeface="+mn-cs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>
          <a:solidFill>
            <a:srgbClr val="282A30"/>
          </a:solidFill>
          <a:latin typeface="+mn-lt"/>
          <a:ea typeface="+mn-ea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>
          <a:solidFill>
            <a:srgbClr val="282A30"/>
          </a:solidFill>
          <a:latin typeface="+mn-lt"/>
          <a:ea typeface="+mn-ea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Lucida Grande" charset="0"/>
        <a:buChar char="»"/>
        <a:defRPr sz="1500">
          <a:solidFill>
            <a:srgbClr val="282A30"/>
          </a:solidFill>
          <a:latin typeface="+mn-lt"/>
          <a:ea typeface="+mn-ea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5pPr>
      <a:lvl6pPr marL="18859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6pPr>
      <a:lvl7pPr marL="22288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7pPr>
      <a:lvl8pPr marL="25717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8pPr>
      <a:lvl9pPr marL="2914650" indent="-171450" algn="l" defTabSz="342900" rtl="0" fontAlgn="base">
        <a:spcBef>
          <a:spcPct val="20000"/>
        </a:spcBef>
        <a:spcAft>
          <a:spcPct val="0"/>
        </a:spcAft>
        <a:buFont typeface="PT Sans" pitchFamily="34" charset="0"/>
        <a:buChar char="­"/>
        <a:defRPr sz="1500">
          <a:solidFill>
            <a:srgbClr val="282A3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84389"/>
            <a:ext cx="8229600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6888" y="21431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50">
                <a:solidFill>
                  <a:srgbClr val="7F7F7F"/>
                </a:solidFill>
                <a:latin typeface="PT Sans" pitchFamily="34" charset="0"/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fld id="{48184046-1C58-4567-ADFD-E7A44B33C841}" type="slidenum">
              <a:rPr lang="en-US" smtClean="0"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ea typeface="ＭＳ Ｐゴシック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708526" y="6605590"/>
            <a:ext cx="4391025" cy="268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pc="23" dirty="0" err="1">
                <a:solidFill>
                  <a:schemeClr val="bg1"/>
                </a:solidFill>
                <a:effectLst>
                  <a:outerShdw blurRad="38100" dist="38100" dir="5400000" algn="tl" rotWithShape="0">
                    <a:srgbClr val="000000">
                      <a:alpha val="43000"/>
                    </a:srgbClr>
                  </a:outerShdw>
                </a:effectLst>
                <a:latin typeface="PT Sans"/>
                <a:ea typeface="+mn-ea"/>
                <a:cs typeface="PT Sans"/>
              </a:defRPr>
            </a:lvl1pPr>
          </a:lstStyle>
          <a:p>
            <a:pPr defTabSz="342900">
              <a:defRPr/>
            </a:pPr>
            <a:r>
              <a:rPr lang="en-US" smtClean="0">
                <a:solidFill>
                  <a:prstClr val="white"/>
                </a:solidFill>
              </a:rPr>
              <a:t>Yhteiskuntatieteellinen tietoarkisto | www.fsd.uta.fi</a:t>
            </a:r>
          </a:p>
          <a:p>
            <a:pPr defTabSz="3429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1438" y="647541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25">
                <a:solidFill>
                  <a:schemeClr val="bg1"/>
                </a:solidFill>
                <a:effectLst>
                  <a:outerShdw blurRad="38100" dist="38100" dir="2700000" algn="tl">
                    <a:schemeClr val="tx1">
                      <a:alpha val="95000"/>
                    </a:schemeClr>
                  </a:outerShdw>
                </a:effectLst>
                <a:latin typeface="PT Sans" pitchFamily="34" charset="0"/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fld id="{515C7926-F728-497C-AC1B-6E366C51D447}" type="datetimeFigureOut">
              <a:rPr lang="en-US" smtClean="0">
                <a:solidFill>
                  <a:prstClr val="white"/>
                </a:solidFill>
                <a:effectLst>
                  <a:outerShdw blurRad="38100" dist="38100" dir="2700000" algn="tl">
                    <a:prstClr val="black">
                      <a:alpha val="95000"/>
                    </a:prstClr>
                  </a:outerShdw>
                </a:effectLst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</a:pPr>
              <a:t>6/13/2019</a:t>
            </a:fld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prstClr val="black">
                    <a:alpha val="95000"/>
                  </a:prstClr>
                </a:outerShdw>
              </a:effectLst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71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2700" b="1" kern="1200">
          <a:solidFill>
            <a:srgbClr val="009FE3"/>
          </a:solidFill>
          <a:latin typeface="PT Sans"/>
          <a:ea typeface="ＭＳ Ｐゴシック" charset="0"/>
          <a:cs typeface="ＭＳ Ｐゴシック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SzPct val="81000"/>
        <a:buBlip>
          <a:blip r:embed="rId13"/>
        </a:buBlip>
        <a:defRPr sz="2400" kern="1200">
          <a:solidFill>
            <a:srgbClr val="282A30"/>
          </a:solidFill>
          <a:latin typeface="PT Sans"/>
          <a:ea typeface="ＭＳ Ｐゴシック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 kern="1200">
          <a:solidFill>
            <a:srgbClr val="282A30"/>
          </a:solidFill>
          <a:latin typeface="PT Sans"/>
          <a:ea typeface="ＭＳ Ｐゴシック" charset="0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 kern="1200">
          <a:solidFill>
            <a:srgbClr val="282A30"/>
          </a:solidFill>
          <a:latin typeface="PT Sans"/>
          <a:ea typeface="ＭＳ Ｐゴシック" charset="0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»"/>
        <a:defRPr sz="1500" kern="1200">
          <a:solidFill>
            <a:srgbClr val="282A30"/>
          </a:solidFill>
          <a:latin typeface="PT Sans"/>
          <a:ea typeface="ＭＳ Ｐゴシック" charset="0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‐"/>
        <a:defRPr sz="1500" kern="1200">
          <a:solidFill>
            <a:srgbClr val="282A30"/>
          </a:solidFill>
          <a:latin typeface="PT Sans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66790"/>
            <a:ext cx="82296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84389"/>
            <a:ext cx="8229600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6888" y="21431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750">
                <a:solidFill>
                  <a:srgbClr val="7F7F7F"/>
                </a:solidFill>
                <a:latin typeface="PT Sans" pitchFamily="34" charset="0"/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fld id="{48184046-1C58-4567-ADFD-E7A44B33C841}" type="slidenum">
              <a:rPr lang="en-US" smtClean="0"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ea typeface="ＭＳ Ｐゴシック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708526" y="6605590"/>
            <a:ext cx="4391025" cy="268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pc="23" dirty="0" err="1">
                <a:solidFill>
                  <a:schemeClr val="bg1"/>
                </a:solidFill>
                <a:effectLst>
                  <a:outerShdw blurRad="38100" dist="38100" dir="5400000" algn="tl" rotWithShape="0">
                    <a:srgbClr val="000000">
                      <a:alpha val="43000"/>
                    </a:srgbClr>
                  </a:outerShdw>
                </a:effectLst>
                <a:latin typeface="PT Sans"/>
                <a:ea typeface="+mn-ea"/>
                <a:cs typeface="PT Sans"/>
              </a:defRPr>
            </a:lvl1pPr>
          </a:lstStyle>
          <a:p>
            <a:pPr defTabSz="342900">
              <a:defRPr/>
            </a:pPr>
            <a:r>
              <a:rPr lang="en-US" smtClean="0">
                <a:solidFill>
                  <a:prstClr val="white"/>
                </a:solidFill>
              </a:rPr>
              <a:t>Yhteiskuntatieteellinen tietoarkisto | www.fsd.uta.fi</a:t>
            </a:r>
          </a:p>
          <a:p>
            <a:pPr defTabSz="3429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1438" y="647541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25">
                <a:solidFill>
                  <a:schemeClr val="bg1"/>
                </a:solidFill>
                <a:effectLst>
                  <a:outerShdw blurRad="38100" dist="38100" dir="2700000" algn="tl">
                    <a:schemeClr val="tx1">
                      <a:alpha val="95000"/>
                    </a:schemeClr>
                  </a:outerShdw>
                </a:effectLst>
                <a:latin typeface="PT Sans" pitchFamily="34" charset="0"/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fld id="{515C7926-F728-497C-AC1B-6E366C51D447}" type="datetimeFigureOut">
              <a:rPr lang="en-US" smtClean="0">
                <a:solidFill>
                  <a:prstClr val="white"/>
                </a:solidFill>
                <a:effectLst>
                  <a:outerShdw blurRad="38100" dist="38100" dir="2700000" algn="tl">
                    <a:prstClr val="black">
                      <a:alpha val="95000"/>
                    </a:prstClr>
                  </a:outerShdw>
                </a:effectLst>
                <a:ea typeface="ＭＳ Ｐゴシック" charset="-128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</a:pPr>
              <a:t>6/13/2019</a:t>
            </a:fld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prstClr val="black">
                    <a:alpha val="95000"/>
                  </a:prstClr>
                </a:outerShdw>
              </a:effectLst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07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2700" b="1" kern="1200">
          <a:solidFill>
            <a:srgbClr val="009FE3"/>
          </a:solidFill>
          <a:latin typeface="PT Sans"/>
          <a:ea typeface="ＭＳ Ｐゴシック" charset="0"/>
          <a:cs typeface="ＭＳ Ｐゴシック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9FE3"/>
          </a:solidFill>
          <a:latin typeface="PT Sans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SzPct val="81000"/>
        <a:buBlip>
          <a:blip r:embed="rId13"/>
        </a:buBlip>
        <a:defRPr sz="2400" kern="1200">
          <a:solidFill>
            <a:srgbClr val="282A30"/>
          </a:solidFill>
          <a:latin typeface="PT Sans"/>
          <a:ea typeface="ＭＳ Ｐゴシック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100" kern="1200">
          <a:solidFill>
            <a:srgbClr val="282A30"/>
          </a:solidFill>
          <a:latin typeface="PT Sans"/>
          <a:ea typeface="ＭＳ Ｐゴシック" charset="0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SzPct val="93000"/>
        <a:buFont typeface="Lucida Grande" charset="0"/>
        <a:buChar char="-"/>
        <a:defRPr sz="1800" kern="1200">
          <a:solidFill>
            <a:srgbClr val="282A30"/>
          </a:solidFill>
          <a:latin typeface="PT Sans"/>
          <a:ea typeface="ＭＳ Ｐゴシック" charset="0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»"/>
        <a:defRPr sz="1500" kern="1200">
          <a:solidFill>
            <a:srgbClr val="282A30"/>
          </a:solidFill>
          <a:latin typeface="PT Sans"/>
          <a:ea typeface="ＭＳ Ｐゴシック" charset="0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‐"/>
        <a:defRPr sz="1500" kern="1200">
          <a:solidFill>
            <a:srgbClr val="282A30"/>
          </a:solidFill>
          <a:latin typeface="PT Sans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d.uta.fi/" TargetMode="External"/><Relationship Id="rId1" Type="http://schemas.openxmlformats.org/officeDocument/2006/relationships/slideLayout" Target="../slideLayouts/slideLayout8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d.uta.fi/fi/palvelut/" TargetMode="External"/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s.fsd.uta.fi/" TargetMode="External"/><Relationship Id="rId1" Type="http://schemas.openxmlformats.org/officeDocument/2006/relationships/slideLayout" Target="../slideLayouts/slideLayout8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d.uta.fi/fi/aineistot/" TargetMode="External"/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d.uta.fi/menetelmaopetus/" TargetMode="External"/><Relationship Id="rId2" Type="http://schemas.openxmlformats.org/officeDocument/2006/relationships/hyperlink" Target="https://www.fsd.uta.fi/aineistonhallinta/" TargetMode="External"/><Relationship Id="rId1" Type="http://schemas.openxmlformats.org/officeDocument/2006/relationships/slideLayout" Target="../slideLayouts/slideLayout8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d.uta.fi/pohtiva/" TargetMode="External"/><Relationship Id="rId2" Type="http://schemas.openxmlformats.org/officeDocument/2006/relationships/hyperlink" Target="https://services.fsd.uta.fi/penna" TargetMode="External"/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siakaspalvelu.fsd@tuni.fi" TargetMode="External"/><Relationship Id="rId2" Type="http://schemas.openxmlformats.org/officeDocument/2006/relationships/hyperlink" Target="http://www.fsd.uta.f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70089" y="2758069"/>
            <a:ext cx="5203825" cy="1332922"/>
          </a:xfrm>
        </p:spPr>
        <p:txBody>
          <a:bodyPr/>
          <a:lstStyle/>
          <a:p>
            <a:r>
              <a:rPr lang="fi-FI" dirty="0" smtClean="0"/>
              <a:t>Palveleva Tietoarkisto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9080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96400" y="1141200"/>
            <a:ext cx="6522707" cy="763200"/>
          </a:xfrm>
        </p:spPr>
        <p:txBody>
          <a:bodyPr/>
          <a:lstStyle/>
          <a:p>
            <a:r>
              <a:rPr lang="fi-FI" sz="2800" dirty="0" smtClean="0"/>
              <a:t>Tietoarkisto </a:t>
            </a:r>
            <a:endParaRPr lang="fi-FI" sz="2800" b="0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36000" y="2160000"/>
            <a:ext cx="7365751" cy="3431709"/>
          </a:xfrm>
        </p:spPr>
        <p:txBody>
          <a:bodyPr/>
          <a:lstStyle/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rkistoi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välittää </a:t>
            </a:r>
            <a:r>
              <a:rPr lang="fi-FI" sz="20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sähköisiä tutkimusaineistoja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tutkimukseen, opetukseen ja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opiskeluun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distää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tieteen avoimuutta ja läpinäkyvyyttä sekä olemassa olevan tiedon tehokasta tutkimuskäyttöä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eruspalvelut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ovat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maksuttomia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valtakunnallinen palveluresurssi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 Tampereen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yliopiston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erillisyksikkö 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/>
                </a:solidFill>
                <a:hlinkClick r:id="rId2"/>
              </a:rPr>
              <a:t>https://www.fsd.uta.fi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08526" y="6605590"/>
            <a:ext cx="4391025" cy="268287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39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853" y="1139428"/>
            <a:ext cx="7790946" cy="761520"/>
          </a:xfrm>
        </p:spPr>
        <p:txBody>
          <a:bodyPr/>
          <a:lstStyle/>
          <a:p>
            <a:r>
              <a:rPr lang="fi-FI" sz="2800" dirty="0" smtClean="0"/>
              <a:t>Tietoarkiston palvelut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565" y="2160000"/>
            <a:ext cx="3746809" cy="3625964"/>
          </a:xfrm>
        </p:spPr>
        <p:txBody>
          <a:bodyPr/>
          <a:lstStyle/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3">
                  <a:lumMod val="75000"/>
                </a:schemeClr>
              </a:buClr>
              <a:buSzPct val="118000"/>
              <a:buNone/>
            </a:pPr>
            <a:r>
              <a:rPr lang="fi-FI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Opiskelijoille:</a:t>
            </a:r>
            <a:endParaRPr lang="fi-FI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valmiita tutkimusaineistoja  tutkielmia varten 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apua ja opastusta tutkimusmenetelmien käyttöön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harjoitusaineistoja kursseille</a:t>
            </a:r>
            <a:endParaRPr lang="fi-FI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27394" y="2160000"/>
            <a:ext cx="3962401" cy="3883025"/>
          </a:xfrm>
        </p:spPr>
        <p:txBody>
          <a:bodyPr/>
          <a:lstStyle/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fi-FI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Tutkijoille ja opettajille: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aadukasta </a:t>
            </a:r>
            <a:r>
              <a:rPr 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pitkäaikaissäilytystä </a:t>
            </a: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tutkimusaineistoille</a:t>
            </a:r>
            <a:endParaRPr lang="fi-FI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neuvoja </a:t>
            </a:r>
            <a:r>
              <a:rPr 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aineistonhallintaan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aineistoja </a:t>
            </a:r>
            <a:r>
              <a:rPr 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opetuskäyttöön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apua </a:t>
            </a:r>
            <a:r>
              <a:rPr 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tutkimusaineistojen eettisissä ja lainsäädännöllisissä kysymyksissä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565" y="5734679"/>
            <a:ext cx="405848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fi-FI" sz="2000" dirty="0" smtClean="0">
                <a:hlinkClick r:id="rId2"/>
              </a:rPr>
              <a:t>https://www.fsd.uta.fi/fi/palvelut/</a:t>
            </a:r>
            <a:endParaRPr lang="fi-FI" sz="2000" dirty="0" smtClean="0"/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6516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00" y="1073464"/>
            <a:ext cx="7802137" cy="763200"/>
          </a:xfrm>
        </p:spPr>
        <p:txBody>
          <a:bodyPr/>
          <a:lstStyle/>
          <a:p>
            <a:r>
              <a:rPr lang="fi-FI" sz="2800" dirty="0"/>
              <a:t>Palveluportaali  </a:t>
            </a:r>
            <a:r>
              <a:rPr lang="fi-FI" sz="4000" dirty="0">
                <a:solidFill>
                  <a:srgbClr val="7030A0"/>
                </a:solidFill>
              </a:rPr>
              <a:t>Ai</a:t>
            </a:r>
            <a:r>
              <a:rPr lang="fi-FI" sz="4000" dirty="0">
                <a:solidFill>
                  <a:srgbClr val="F29200"/>
                </a:solidFill>
              </a:rPr>
              <a:t>la</a:t>
            </a:r>
            <a:endParaRPr lang="fi-FI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36000" y="2160000"/>
            <a:ext cx="7512205" cy="2893100"/>
          </a:xfrm>
        </p:spPr>
        <p:txBody>
          <a:bodyPr/>
          <a:lstStyle/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sisältää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kaikki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Tietoarkistoon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arkistoidut tutkimusaineistot kattavine kuvailutietoineen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oit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selata aineistoluetteloa, hakea aineistoja ja ladata aineistoja käyttöösi nopeasti ja maksutta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ekisteröityminen peruspalvelutunnuksella Haka-kirjautumisen avulla tai Tietoarkiston myöntämällä käyttäjätunnuksella</a:t>
            </a:r>
            <a:endParaRPr lang="fi-FI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/>
                </a:solidFill>
                <a:hlinkClick r:id="rId2"/>
              </a:rPr>
              <a:t>https://services.fsd.uta.fi</a:t>
            </a:r>
            <a:endParaRPr lang="fi-FI" sz="20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61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00" y="1141200"/>
            <a:ext cx="7802137" cy="763200"/>
          </a:xfrm>
        </p:spPr>
        <p:txBody>
          <a:bodyPr/>
          <a:lstStyle/>
          <a:p>
            <a:r>
              <a:rPr lang="fi-FI" sz="2800" dirty="0" smtClean="0"/>
              <a:t>Tietoarkiston tutkimusaineistot</a:t>
            </a:r>
            <a:endParaRPr lang="fi-FI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36000" y="2160000"/>
            <a:ext cx="7512205" cy="4431983"/>
          </a:xfrm>
        </p:spPr>
        <p:txBody>
          <a:bodyPr/>
          <a:lstStyle/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 1200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kvantitatiivista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aineistoa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yli 200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kvalitatiivista aineistoa </a:t>
            </a:r>
            <a:endParaRPr lang="fi-FI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aineistojen aiheiden kirjo on laaja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ineistot kuvaillaan suomeksi ja englanniksi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ensisijassa yhteiskuntatieteellisiä tutkimusaineistoja, mutta myös muiden alojen haastattelu- tai kyselyaineistoja</a:t>
            </a: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/>
                </a:solidFill>
                <a:hlinkClick r:id="rId2"/>
              </a:rPr>
              <a:t>https://www.fsd.uta.fi/fi/aineistot/</a:t>
            </a:r>
            <a:endParaRPr lang="fi-FI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430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00" y="1141200"/>
            <a:ext cx="7802137" cy="763200"/>
          </a:xfrm>
        </p:spPr>
        <p:txBody>
          <a:bodyPr/>
          <a:lstStyle/>
          <a:p>
            <a:r>
              <a:rPr lang="fi-FI" sz="2800" dirty="0" smtClean="0"/>
              <a:t>Tietoarkiston tutkimusaineistot</a:t>
            </a:r>
            <a:endParaRPr lang="fi-FI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36000" y="2160000"/>
            <a:ext cx="7512205" cy="4816703"/>
          </a:xfrm>
        </p:spPr>
        <p:txBody>
          <a:bodyPr/>
          <a:lstStyle/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Aineistonhallinnan käsikirja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ohjeita sähköisen tutkimusaineiston hallintaan sen elinkaaren eri vaiheissa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www.fsd.uta.fi/aineistonhallinta/</a:t>
            </a:r>
            <a:endParaRPr lang="fi-FI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Menetelmäopetuksen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tietovaranto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MOTV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yhteiskuntatieteellistä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menetelmäopetusta tukeva valtakunnallinen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verkkotietovaranto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www.fsd.uta.fi/menetelmaopetus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/</a:t>
            </a:r>
            <a:endParaRPr lang="fi-FI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359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00" y="1141200"/>
            <a:ext cx="7802137" cy="763200"/>
          </a:xfrm>
        </p:spPr>
        <p:txBody>
          <a:bodyPr/>
          <a:lstStyle/>
          <a:p>
            <a:r>
              <a:rPr lang="fi-FI" sz="2800" dirty="0" smtClean="0"/>
              <a:t>Tietoarkiston muut palvelut</a:t>
            </a:r>
            <a:endParaRPr lang="fi-FI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36000" y="2160000"/>
            <a:ext cx="7512205" cy="4701287"/>
          </a:xfrm>
        </p:spPr>
        <p:txBody>
          <a:bodyPr/>
          <a:lstStyle/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Penna</a:t>
            </a:r>
            <a:endParaRPr lang="fi-FI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Penna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on 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kirjoitusaineistojen 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keräämiseen tarkoitettu verkkoalusta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</a:t>
            </a:r>
            <a:r>
              <a:rPr lang="fi-FI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://</a:t>
            </a: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services.fsd.uta.fi/penna</a:t>
            </a:r>
            <a:endParaRPr lang="fi-FI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81713" lvl="1" indent="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68288" indent="-268288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Poliittisten ohjelmien tietovaranto Pohtiva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/>
              <a:t>suomalaisten </a:t>
            </a:r>
            <a:r>
              <a:rPr lang="fi-FI" sz="2000" dirty="0"/>
              <a:t>puolueiden ohjelmia ja muita keskeisiä poliittisia </a:t>
            </a:r>
            <a:r>
              <a:rPr lang="fi-FI" sz="2000" dirty="0" smtClean="0"/>
              <a:t>tekstejä tutkijoiden ja kansalaisten saataville</a:t>
            </a:r>
          </a:p>
          <a:p>
            <a:pPr marL="724613" lvl="1" indent="-342900">
              <a:spcBef>
                <a:spcPts val="9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</a:pPr>
            <a:r>
              <a:rPr lang="fi-FI" sz="20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https://www.fsd.uta.fi/pohtiva/</a:t>
            </a:r>
            <a:endParaRPr lang="fi-FI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900"/>
              </a:spcBef>
              <a:spcAft>
                <a:spcPts val="900"/>
              </a:spcAft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fi-FI" sz="20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prstClr val="white"/>
                </a:solidFill>
              </a:rPr>
              <a:t>Yhteiskuntatieteellinen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white"/>
                </a:solidFill>
              </a:rPr>
              <a:t>tietoarkisto</a:t>
            </a:r>
            <a:r>
              <a:rPr lang="en-US" dirty="0" smtClean="0">
                <a:solidFill>
                  <a:prstClr val="white"/>
                </a:solidFill>
              </a:rPr>
              <a:t> | www.fsd.uta.fi</a:t>
            </a: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4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2200508" y="2795240"/>
            <a:ext cx="4906536" cy="2475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endParaRPr lang="fi-FI" sz="1200" dirty="0" smtClean="0">
              <a:solidFill>
                <a:srgbClr val="005993"/>
              </a:solidFill>
              <a:latin typeface="PT Sans" pitchFamily="34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lang="fi-FI" sz="1600" dirty="0" smtClean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</a:rPr>
              <a:t>Verkkosivut: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lang="fi-FI" sz="1600" dirty="0" smtClean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  <a:hlinkClick r:id="rId2"/>
              </a:rPr>
              <a:t>https://www.fsd.uta.fi</a:t>
            </a:r>
            <a:endParaRPr lang="fi-FI" sz="1600" dirty="0" smtClean="0">
              <a:solidFill>
                <a:srgbClr val="005993"/>
              </a:solidFill>
              <a:latin typeface="PT Sans" pitchFamily="34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endParaRPr lang="fi-FI" sz="1600" dirty="0">
              <a:solidFill>
                <a:srgbClr val="005993"/>
              </a:solidFill>
              <a:latin typeface="PT Sans" pitchFamily="34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lang="fi-FI" sz="1600" dirty="0" smtClean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</a:rPr>
              <a:t>Asiakaspalvelu: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lang="fi-FI" sz="1600" smtClean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  <a:hlinkClick r:id="rId3"/>
              </a:rPr>
              <a:t>asiakaspalvelu.fsd@tuni.fi</a:t>
            </a:r>
            <a:endParaRPr lang="fi-FI" sz="1600" smtClean="0">
              <a:solidFill>
                <a:srgbClr val="005993"/>
              </a:solidFill>
              <a:latin typeface="PT Sans" pitchFamily="34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lang="fi-FI" sz="1600" smtClean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</a:rPr>
              <a:t> </a:t>
            </a:r>
            <a:r>
              <a:rPr lang="fi-FI" sz="1600" dirty="0">
                <a:solidFill>
                  <a:srgbClr val="005993"/>
                </a:solidFill>
                <a:latin typeface="PT Sans" pitchFamily="34" charset="0"/>
                <a:ea typeface="ＭＳ Ｐゴシック" pitchFamily="34" charset="-128"/>
              </a:rPr>
              <a:t>puh. +358 40 190 1442 </a:t>
            </a:r>
            <a:endParaRPr kumimoji="0" lang="fi-FI" sz="1600" b="0" i="0" u="none" strike="noStrike" cap="none" normalizeH="0" baseline="0" dirty="0" smtClean="0">
              <a:ln>
                <a:noFill/>
              </a:ln>
              <a:solidFill>
                <a:srgbClr val="005993"/>
              </a:solidFill>
              <a:effectLst/>
              <a:latin typeface="PT Sans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70594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Tietoarkisto">
  <a:themeElements>
    <a:clrScheme name="Tietoarkisto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ietoarkisto">
      <a:majorFont>
        <a:latin typeface="PT Sans"/>
        <a:ea typeface="ＭＳ Ｐゴシック"/>
        <a:cs typeface=""/>
      </a:majorFont>
      <a:minorFont>
        <a:latin typeface="PT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55000"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rgbClr val="005993"/>
            </a:solidFill>
            <a:effectLst/>
            <a:latin typeface="PT Sans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Tietoarkist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Tietoarkis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8_Tietoarkis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242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ＭＳ Ｐゴシック</vt:lpstr>
      <vt:lpstr>Arial</vt:lpstr>
      <vt:lpstr>Calibri</vt:lpstr>
      <vt:lpstr>Lucida Grande</vt:lpstr>
      <vt:lpstr>PT Sans</vt:lpstr>
      <vt:lpstr>Wingdings</vt:lpstr>
      <vt:lpstr>Tietoarkisto</vt:lpstr>
      <vt:lpstr>1_Tietoarkisto</vt:lpstr>
      <vt:lpstr>2_Tietoarkisto</vt:lpstr>
      <vt:lpstr>3_Tietoarkisto</vt:lpstr>
      <vt:lpstr>4_Tietoarkisto</vt:lpstr>
      <vt:lpstr>5_Tietoarkisto</vt:lpstr>
      <vt:lpstr>6_Tietoarkisto</vt:lpstr>
      <vt:lpstr>7_Tietoarkisto</vt:lpstr>
      <vt:lpstr>8_Tietoarkisto</vt:lpstr>
      <vt:lpstr>Palveleva Tietoarkisto</vt:lpstr>
      <vt:lpstr>Tietoarkisto </vt:lpstr>
      <vt:lpstr>Tietoarkiston palvelut</vt:lpstr>
      <vt:lpstr>Palveluportaali  Aila</vt:lpstr>
      <vt:lpstr>Tietoarkiston tutkimusaineistot</vt:lpstr>
      <vt:lpstr>Tietoarkiston tutkimusaineistot</vt:lpstr>
      <vt:lpstr>Tietoarkiston muut palvelut</vt:lpstr>
      <vt:lpstr>PowerPoint Presentation</vt:lpstr>
    </vt:vector>
  </TitlesOfParts>
  <Company>TAY/Yhteiskuntatieteellinen tietoarkisto FSD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Outi Törnblom</dc:creator>
  <cp:lastModifiedBy>Tuomas J. Alaterä</cp:lastModifiedBy>
  <cp:revision>38</cp:revision>
  <dcterms:created xsi:type="dcterms:W3CDTF">2014-10-07T06:52:08Z</dcterms:created>
  <dcterms:modified xsi:type="dcterms:W3CDTF">2019-06-13T07:55:46Z</dcterms:modified>
  <cp:contentStatus/>
</cp:coreProperties>
</file>